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38" d="100"/>
          <a:sy n="38" d="100"/>
        </p:scale>
        <p:origin x="-310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27A94-157A-2E46-8A6B-450697EE58AE}" type="datetimeFigureOut">
              <a:rPr kumimoji="1" lang="ja-JP" altLang="en-US" smtClean="0"/>
              <a:t>16/10/26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1BCCF-658A-4345-9556-19FC681233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0247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27A94-157A-2E46-8A6B-450697EE58AE}" type="datetimeFigureOut">
              <a:rPr kumimoji="1" lang="ja-JP" altLang="en-US" smtClean="0"/>
              <a:t>16/10/26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1BCCF-658A-4345-9556-19FC681233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5238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27A94-157A-2E46-8A6B-450697EE58AE}" type="datetimeFigureOut">
              <a:rPr kumimoji="1" lang="ja-JP" altLang="en-US" smtClean="0"/>
              <a:t>16/10/26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1BCCF-658A-4345-9556-19FC681233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9699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27A94-157A-2E46-8A6B-450697EE58AE}" type="datetimeFigureOut">
              <a:rPr kumimoji="1" lang="ja-JP" altLang="en-US" smtClean="0"/>
              <a:t>16/10/26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1BCCF-658A-4345-9556-19FC681233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1573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27A94-157A-2E46-8A6B-450697EE58AE}" type="datetimeFigureOut">
              <a:rPr kumimoji="1" lang="ja-JP" altLang="en-US" smtClean="0"/>
              <a:t>16/10/26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1BCCF-658A-4345-9556-19FC681233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8436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27A94-157A-2E46-8A6B-450697EE58AE}" type="datetimeFigureOut">
              <a:rPr kumimoji="1" lang="ja-JP" altLang="en-US" smtClean="0"/>
              <a:t>16/10/26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1BCCF-658A-4345-9556-19FC681233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6250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27A94-157A-2E46-8A6B-450697EE58AE}" type="datetimeFigureOut">
              <a:rPr kumimoji="1" lang="ja-JP" altLang="en-US" smtClean="0"/>
              <a:t>16/10/26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1BCCF-658A-4345-9556-19FC681233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0261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27A94-157A-2E46-8A6B-450697EE58AE}" type="datetimeFigureOut">
              <a:rPr kumimoji="1" lang="ja-JP" altLang="en-US" smtClean="0"/>
              <a:t>16/10/26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1BCCF-658A-4345-9556-19FC681233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6512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27A94-157A-2E46-8A6B-450697EE58AE}" type="datetimeFigureOut">
              <a:rPr kumimoji="1" lang="ja-JP" altLang="en-US" smtClean="0"/>
              <a:t>16/10/26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1BCCF-658A-4345-9556-19FC681233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6646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27A94-157A-2E46-8A6B-450697EE58AE}" type="datetimeFigureOut">
              <a:rPr kumimoji="1" lang="ja-JP" altLang="en-US" smtClean="0"/>
              <a:t>16/10/26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1BCCF-658A-4345-9556-19FC681233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71638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27A94-157A-2E46-8A6B-450697EE58AE}" type="datetimeFigureOut">
              <a:rPr kumimoji="1" lang="ja-JP" altLang="en-US" smtClean="0"/>
              <a:t>16/10/26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1BCCF-658A-4345-9556-19FC681233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2871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427A94-157A-2E46-8A6B-450697EE58AE}" type="datetimeFigureOut">
              <a:rPr kumimoji="1" lang="ja-JP" altLang="en-US" smtClean="0"/>
              <a:t>16/10/26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01BCCF-658A-4345-9556-19FC681233F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9675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/>
          <p:cNvSpPr/>
          <p:nvPr/>
        </p:nvSpPr>
        <p:spPr>
          <a:xfrm>
            <a:off x="0" y="0"/>
            <a:ext cx="9144000" cy="12207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0" y="327668"/>
            <a:ext cx="9143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800" b="1" dirty="0" smtClean="0">
                <a:latin typeface="Helvetica"/>
                <a:cs typeface="Helvetica"/>
              </a:rPr>
              <a:t>Random </a:t>
            </a:r>
            <a:r>
              <a:rPr lang="en-US" altLang="ja-JP" sz="2800" b="1" dirty="0" smtClean="0">
                <a:latin typeface="Helvetica"/>
                <a:cs typeface="Helvetica"/>
              </a:rPr>
              <a:t>walk</a:t>
            </a:r>
            <a:r>
              <a:rPr lang="ja-JP" altLang="en-US" sz="2800" b="1" dirty="0" smtClean="0">
                <a:latin typeface="Helvetica"/>
                <a:cs typeface="Helvetica"/>
              </a:rPr>
              <a:t> </a:t>
            </a:r>
            <a:r>
              <a:rPr lang="en-US" altLang="ja-JP" sz="2800" b="1" dirty="0" smtClean="0">
                <a:latin typeface="Helvetica"/>
                <a:cs typeface="Helvetica"/>
              </a:rPr>
              <a:t>follows</a:t>
            </a:r>
            <a:r>
              <a:rPr lang="ja-JP" altLang="en-US" sz="2800" b="1" dirty="0" smtClean="0">
                <a:latin typeface="Helvetica"/>
                <a:cs typeface="Helvetica"/>
              </a:rPr>
              <a:t> </a:t>
            </a:r>
            <a:r>
              <a:rPr lang="en-US" altLang="ja-JP" sz="2800" b="1" dirty="0">
                <a:latin typeface="Helvetica"/>
                <a:cs typeface="Helvetica"/>
              </a:rPr>
              <a:t>Binomial distribution</a:t>
            </a:r>
            <a:endParaRPr kumimoji="1" lang="ja-JP" altLang="en-US" sz="2800" b="1" dirty="0">
              <a:latin typeface="Helvetica"/>
              <a:cs typeface="Helvetica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75201" y="1153871"/>
            <a:ext cx="9068798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800" dirty="0" smtClean="0">
                <a:latin typeface="Helvetica"/>
                <a:cs typeface="Helvetica"/>
              </a:rPr>
              <a:t>When t</a:t>
            </a:r>
            <a:r>
              <a:rPr lang="en-US" altLang="ja-JP" sz="2800" dirty="0" smtClean="0">
                <a:latin typeface="Helvetica"/>
                <a:cs typeface="Helvetica"/>
              </a:rPr>
              <a:t>he </a:t>
            </a:r>
            <a:r>
              <a:rPr lang="en-US" altLang="ja-JP" sz="2800" dirty="0" smtClean="0">
                <a:latin typeface="Helvetica"/>
                <a:cs typeface="Helvetica"/>
              </a:rPr>
              <a:t>walker takes </a:t>
            </a:r>
            <a:r>
              <a:rPr lang="en-US" altLang="ja-JP" sz="2800" i="1" dirty="0" smtClean="0">
                <a:latin typeface="Helvetica"/>
                <a:cs typeface="Helvetica"/>
              </a:rPr>
              <a:t>k</a:t>
            </a:r>
            <a:r>
              <a:rPr lang="en-US" altLang="ja-JP" sz="2800" dirty="0" smtClean="0">
                <a:latin typeface="Helvetica"/>
                <a:cs typeface="Helvetica"/>
              </a:rPr>
              <a:t> step </a:t>
            </a:r>
            <a:r>
              <a:rPr lang="en-US" altLang="ja-JP" sz="2800" dirty="0" smtClean="0">
                <a:latin typeface="Helvetica"/>
                <a:cs typeface="Helvetica"/>
              </a:rPr>
              <a:t>forward</a:t>
            </a:r>
          </a:p>
          <a:p>
            <a:r>
              <a:rPr lang="en-US" altLang="ja-JP" sz="2800" dirty="0" smtClean="0">
                <a:latin typeface="Helvetica"/>
                <a:cs typeface="Helvetica"/>
              </a:rPr>
              <a:t>in </a:t>
            </a:r>
            <a:r>
              <a:rPr lang="en-US" altLang="ja-JP" sz="2800" dirty="0" smtClean="0">
                <a:latin typeface="Helvetica"/>
                <a:cs typeface="Helvetica"/>
              </a:rPr>
              <a:t>n-steps random </a:t>
            </a:r>
            <a:r>
              <a:rPr lang="en-US" altLang="ja-JP" sz="2800" dirty="0" smtClean="0">
                <a:latin typeface="Helvetica"/>
                <a:cs typeface="Helvetica"/>
              </a:rPr>
              <a:t>walk</a:t>
            </a:r>
            <a:r>
              <a:rPr lang="en-US" altLang="ja-JP" sz="2800" dirty="0" smtClean="0">
                <a:latin typeface="Helvetica"/>
                <a:cs typeface="Helvetica"/>
              </a:rPr>
              <a:t>,</a:t>
            </a:r>
            <a:r>
              <a:rPr lang="en-US" altLang="ja-JP" sz="2800" dirty="0">
                <a:latin typeface="Helvetica"/>
                <a:cs typeface="Helvetica"/>
              </a:rPr>
              <a:t> </a:t>
            </a:r>
            <a:r>
              <a:rPr lang="en-US" altLang="ja-JP" sz="2800" dirty="0">
                <a:latin typeface="Helvetica"/>
                <a:cs typeface="Helvetica"/>
              </a:rPr>
              <a:t>t</a:t>
            </a:r>
            <a:r>
              <a:rPr lang="en-US" altLang="ja-JP" sz="2800" dirty="0" smtClean="0">
                <a:latin typeface="Helvetica"/>
                <a:cs typeface="Helvetica"/>
              </a:rPr>
              <a:t>his </a:t>
            </a:r>
            <a:r>
              <a:rPr lang="en-US" altLang="ja-JP" sz="2800" dirty="0" err="1" smtClean="0">
                <a:latin typeface="Helvetica"/>
                <a:cs typeface="Helvetica"/>
              </a:rPr>
              <a:t>Prob</a:t>
            </a:r>
            <a:r>
              <a:rPr lang="en-US" altLang="ja-JP" sz="2800" dirty="0" smtClean="0">
                <a:latin typeface="Helvetica"/>
                <a:cs typeface="Helvetica"/>
              </a:rPr>
              <a:t> is</a:t>
            </a:r>
          </a:p>
          <a:p>
            <a:endParaRPr lang="en-US" altLang="ja-JP" sz="2800" dirty="0" smtClean="0">
              <a:latin typeface="Helvetica"/>
              <a:cs typeface="Helvetica"/>
            </a:endParaRPr>
          </a:p>
          <a:p>
            <a:pPr algn="ctr"/>
            <a:r>
              <a:rPr lang="en-US" altLang="ja-JP" sz="3200" b="1" dirty="0" smtClean="0">
                <a:solidFill>
                  <a:srgbClr val="3366FF"/>
                </a:solidFill>
                <a:latin typeface="Helvetica"/>
                <a:cs typeface="Helvetica"/>
              </a:rPr>
              <a:t>P</a:t>
            </a:r>
            <a:r>
              <a:rPr lang="en-US" altLang="ja-JP" sz="3200" b="1" baseline="-25000" dirty="0" smtClean="0">
                <a:solidFill>
                  <a:srgbClr val="3366FF"/>
                </a:solidFill>
                <a:latin typeface="Helvetica"/>
                <a:cs typeface="Helvetica"/>
              </a:rPr>
              <a:t>RW</a:t>
            </a:r>
            <a:r>
              <a:rPr lang="en-US" altLang="ja-JP" sz="3200" b="1" dirty="0" smtClean="0">
                <a:solidFill>
                  <a:srgbClr val="3366FF"/>
                </a:solidFill>
                <a:latin typeface="Helvetica"/>
                <a:cs typeface="Helvetica"/>
              </a:rPr>
              <a:t>(k)=</a:t>
            </a:r>
            <a:r>
              <a:rPr lang="en-US" altLang="ja-JP" sz="3200" b="1" baseline="-25000" dirty="0" err="1" smtClean="0">
                <a:solidFill>
                  <a:srgbClr val="3366FF"/>
                </a:solidFill>
                <a:latin typeface="Helvetica"/>
                <a:cs typeface="Helvetica"/>
              </a:rPr>
              <a:t>n</a:t>
            </a:r>
            <a:r>
              <a:rPr lang="en-US" altLang="ja-JP" sz="3200" b="1" dirty="0" err="1" smtClean="0">
                <a:solidFill>
                  <a:srgbClr val="3366FF"/>
                </a:solidFill>
                <a:latin typeface="Helvetica"/>
                <a:cs typeface="Helvetica"/>
              </a:rPr>
              <a:t>C</a:t>
            </a:r>
            <a:r>
              <a:rPr lang="en-US" altLang="ja-JP" sz="3200" b="1" baseline="-25000" dirty="0" err="1" smtClean="0">
                <a:solidFill>
                  <a:srgbClr val="3366FF"/>
                </a:solidFill>
                <a:latin typeface="Helvetica"/>
                <a:cs typeface="Helvetica"/>
              </a:rPr>
              <a:t>k</a:t>
            </a:r>
            <a:r>
              <a:rPr lang="ja-JP" altLang="en-US" sz="3200" b="1" dirty="0" smtClean="0">
                <a:solidFill>
                  <a:srgbClr val="3366FF"/>
                </a:solidFill>
                <a:latin typeface="Helvetica"/>
                <a:cs typeface="Helvetica"/>
              </a:rPr>
              <a:t>・</a:t>
            </a:r>
            <a:r>
              <a:rPr lang="en-US" altLang="ja-JP" sz="3200" b="1" dirty="0" err="1" smtClean="0">
                <a:solidFill>
                  <a:srgbClr val="3366FF"/>
                </a:solidFill>
                <a:latin typeface="Helvetica"/>
                <a:cs typeface="Helvetica"/>
              </a:rPr>
              <a:t>p</a:t>
            </a:r>
            <a:r>
              <a:rPr lang="en-US" altLang="ja-JP" sz="3200" b="1" baseline="30000" dirty="0" err="1" smtClean="0">
                <a:solidFill>
                  <a:srgbClr val="3366FF"/>
                </a:solidFill>
                <a:latin typeface="Helvetica"/>
                <a:cs typeface="Helvetica"/>
              </a:rPr>
              <a:t>k</a:t>
            </a:r>
            <a:r>
              <a:rPr lang="ja-JP" altLang="en-US" sz="3200" b="1" dirty="0" smtClean="0">
                <a:solidFill>
                  <a:srgbClr val="3366FF"/>
                </a:solidFill>
                <a:latin typeface="Helvetica"/>
                <a:cs typeface="Helvetica"/>
              </a:rPr>
              <a:t>・</a:t>
            </a:r>
            <a:r>
              <a:rPr lang="en-US" altLang="ja-JP" sz="3200" b="1" dirty="0" smtClean="0">
                <a:solidFill>
                  <a:srgbClr val="3366FF"/>
                </a:solidFill>
                <a:latin typeface="Helvetica"/>
                <a:cs typeface="Helvetica"/>
              </a:rPr>
              <a:t>(1-p)</a:t>
            </a:r>
            <a:r>
              <a:rPr lang="en-US" altLang="ja-JP" sz="3200" b="1" baseline="30000" dirty="0" smtClean="0">
                <a:solidFill>
                  <a:srgbClr val="3366FF"/>
                </a:solidFill>
                <a:latin typeface="Helvetica"/>
                <a:cs typeface="Helvetica"/>
              </a:rPr>
              <a:t>n-k</a:t>
            </a:r>
            <a:r>
              <a:rPr lang="en-US" altLang="ja-JP" sz="3200" b="1" dirty="0" smtClean="0">
                <a:solidFill>
                  <a:srgbClr val="3366FF"/>
                </a:solidFill>
                <a:latin typeface="Helvetica"/>
                <a:cs typeface="Helvetica"/>
              </a:rPr>
              <a:t> </a:t>
            </a:r>
          </a:p>
          <a:p>
            <a:pPr algn="ctr"/>
            <a:endParaRPr lang="en-US" altLang="ja-JP" sz="2400" dirty="0" smtClean="0">
              <a:latin typeface="Helvetica"/>
              <a:cs typeface="Helvetica"/>
            </a:endParaRPr>
          </a:p>
          <a:p>
            <a:r>
              <a:rPr lang="en-US" altLang="ja-JP" sz="2800" dirty="0" smtClean="0">
                <a:latin typeface="Helvetica"/>
                <a:cs typeface="Helvetica"/>
              </a:rPr>
              <a:t>, which </a:t>
            </a:r>
            <a:r>
              <a:rPr lang="en-US" altLang="ja-JP" sz="2800" dirty="0" smtClean="0">
                <a:latin typeface="Helvetica"/>
                <a:cs typeface="Helvetica"/>
              </a:rPr>
              <a:t>follows</a:t>
            </a:r>
            <a:r>
              <a:rPr lang="en-US" altLang="ja-JP" sz="2800" dirty="0" smtClean="0">
                <a:latin typeface="Helvetica"/>
                <a:cs typeface="Helvetica"/>
              </a:rPr>
              <a:t> </a:t>
            </a:r>
            <a:r>
              <a:rPr lang="en-US" altLang="ja-JP" sz="2800" dirty="0" smtClean="0">
                <a:latin typeface="Helvetica"/>
                <a:cs typeface="Helvetica"/>
              </a:rPr>
              <a:t>Binomial distribution: B(</a:t>
            </a:r>
            <a:r>
              <a:rPr lang="en-US" altLang="ja-JP" sz="2800" dirty="0" err="1" smtClean="0">
                <a:latin typeface="Helvetica"/>
                <a:cs typeface="Helvetica"/>
              </a:rPr>
              <a:t>n,p</a:t>
            </a:r>
            <a:r>
              <a:rPr lang="en-US" altLang="ja-JP" sz="2800" dirty="0" smtClean="0">
                <a:latin typeface="Helvetica"/>
                <a:cs typeface="Helvetica"/>
              </a:rPr>
              <a:t>)</a:t>
            </a:r>
            <a:endParaRPr kumimoji="1" lang="en-US" altLang="ja-JP" sz="2800" dirty="0">
              <a:latin typeface="Helvetica"/>
              <a:cs typeface="Helvetica"/>
            </a:endParaRPr>
          </a:p>
          <a:p>
            <a:r>
              <a:rPr lang="en-US" altLang="ja-JP" sz="2800" dirty="0" smtClean="0">
                <a:latin typeface="Helvetica"/>
                <a:cs typeface="Helvetica"/>
              </a:rPr>
              <a:t>So, the expected value is</a:t>
            </a:r>
          </a:p>
          <a:p>
            <a:pPr algn="ctr"/>
            <a:r>
              <a:rPr lang="en-US" altLang="ja-JP" sz="2800" dirty="0" smtClean="0">
                <a:solidFill>
                  <a:srgbClr val="FF0000"/>
                </a:solidFill>
                <a:latin typeface="Helvetica"/>
                <a:cs typeface="Helvetica"/>
              </a:rPr>
              <a:t>E[k]</a:t>
            </a:r>
            <a:r>
              <a:rPr lang="en-US" altLang="ja-JP" sz="2800" dirty="0" smtClean="0">
                <a:latin typeface="Helvetica"/>
                <a:cs typeface="Helvetica"/>
              </a:rPr>
              <a:t>=</a:t>
            </a:r>
            <a:r>
              <a:rPr lang="en-US" altLang="ja-JP" sz="2800" baseline="-25000" dirty="0" err="1" smtClean="0">
                <a:latin typeface="Helvetica"/>
                <a:cs typeface="Helvetica"/>
              </a:rPr>
              <a:t>n</a:t>
            </a:r>
            <a:r>
              <a:rPr lang="en-US" altLang="ja-JP" sz="2800" dirty="0" err="1" smtClean="0">
                <a:latin typeface="Helvetica"/>
                <a:cs typeface="Helvetica"/>
              </a:rPr>
              <a:t>Σ</a:t>
            </a:r>
            <a:r>
              <a:rPr lang="en-US" altLang="ja-JP" sz="2800" baseline="-25000" dirty="0" err="1" smtClean="0">
                <a:latin typeface="Helvetica"/>
                <a:cs typeface="Helvetica"/>
              </a:rPr>
              <a:t>k</a:t>
            </a:r>
            <a:r>
              <a:rPr lang="en-US" altLang="ja-JP" sz="2800" baseline="-25000" dirty="0" smtClean="0">
                <a:latin typeface="Helvetica"/>
                <a:cs typeface="Helvetica"/>
              </a:rPr>
              <a:t>=0</a:t>
            </a:r>
            <a:r>
              <a:rPr lang="en-US" altLang="ja-JP" sz="2800" dirty="0" smtClean="0">
                <a:latin typeface="Helvetica"/>
                <a:cs typeface="Helvetica"/>
              </a:rPr>
              <a:t>{k</a:t>
            </a:r>
            <a:r>
              <a:rPr lang="ja-JP" altLang="en-US" sz="2800" dirty="0" smtClean="0">
                <a:latin typeface="Helvetica"/>
                <a:cs typeface="Helvetica"/>
              </a:rPr>
              <a:t>・</a:t>
            </a:r>
            <a:r>
              <a:rPr lang="en-US" altLang="ja-JP" sz="2800" dirty="0" smtClean="0">
                <a:latin typeface="Helvetica"/>
                <a:cs typeface="Helvetica"/>
              </a:rPr>
              <a:t>P</a:t>
            </a:r>
            <a:r>
              <a:rPr lang="en-US" altLang="ja-JP" sz="2800" baseline="-25000" dirty="0" smtClean="0">
                <a:latin typeface="Helvetica"/>
                <a:cs typeface="Helvetica"/>
              </a:rPr>
              <a:t>RW</a:t>
            </a:r>
            <a:r>
              <a:rPr lang="en-US" altLang="ja-JP" sz="2800" dirty="0" smtClean="0">
                <a:latin typeface="Helvetica"/>
                <a:cs typeface="Helvetica"/>
              </a:rPr>
              <a:t>(k)}</a:t>
            </a:r>
          </a:p>
          <a:p>
            <a:pPr algn="ctr"/>
            <a:r>
              <a:rPr kumimoji="1" lang="en-US" altLang="ja-JP" sz="2800" dirty="0" smtClean="0">
                <a:latin typeface="Helvetica"/>
                <a:cs typeface="Helvetica"/>
              </a:rPr>
              <a:t>=</a:t>
            </a:r>
            <a:r>
              <a:rPr kumimoji="1" lang="en-US" altLang="ja-JP" sz="2800" dirty="0" err="1" smtClean="0">
                <a:latin typeface="Helvetica"/>
                <a:cs typeface="Helvetica"/>
              </a:rPr>
              <a:t>np</a:t>
            </a:r>
            <a:r>
              <a:rPr lang="en-US" altLang="ja-JP" sz="2800" baseline="-25000" dirty="0" err="1" smtClean="0">
                <a:latin typeface="Helvetica"/>
                <a:cs typeface="Helvetica"/>
              </a:rPr>
              <a:t>n</a:t>
            </a:r>
            <a:r>
              <a:rPr lang="en-US" altLang="ja-JP" sz="2800" dirty="0" err="1" smtClean="0">
                <a:latin typeface="Helvetica"/>
                <a:cs typeface="Helvetica"/>
              </a:rPr>
              <a:t>Σ</a:t>
            </a:r>
            <a:r>
              <a:rPr lang="en-US" altLang="ja-JP" sz="2800" baseline="-25000" dirty="0" err="1" smtClean="0">
                <a:latin typeface="Helvetica"/>
                <a:cs typeface="Helvetica"/>
              </a:rPr>
              <a:t>k</a:t>
            </a:r>
            <a:r>
              <a:rPr lang="en-US" altLang="ja-JP" sz="2800" baseline="-25000" dirty="0" smtClean="0">
                <a:latin typeface="Helvetica"/>
                <a:cs typeface="Helvetica"/>
              </a:rPr>
              <a:t>=1</a:t>
            </a:r>
            <a:r>
              <a:rPr lang="en-US" altLang="ja-JP" sz="2800" dirty="0" smtClean="0">
                <a:latin typeface="Helvetica"/>
                <a:cs typeface="Helvetica"/>
              </a:rPr>
              <a:t>{</a:t>
            </a:r>
            <a:r>
              <a:rPr lang="en-US" altLang="ja-JP" sz="2800" baseline="-25000" dirty="0" smtClean="0">
                <a:latin typeface="Helvetica"/>
                <a:cs typeface="Helvetica"/>
              </a:rPr>
              <a:t>n-1</a:t>
            </a:r>
            <a:r>
              <a:rPr lang="en-US" altLang="ja-JP" sz="2800" dirty="0" smtClean="0">
                <a:latin typeface="Helvetica"/>
                <a:cs typeface="Helvetica"/>
              </a:rPr>
              <a:t>C</a:t>
            </a:r>
            <a:r>
              <a:rPr lang="en-US" altLang="ja-JP" sz="2800" baseline="-25000" dirty="0" smtClean="0">
                <a:latin typeface="Helvetica"/>
                <a:cs typeface="Helvetica"/>
              </a:rPr>
              <a:t>k-1</a:t>
            </a:r>
            <a:r>
              <a:rPr lang="ja-JP" altLang="en-US" sz="2800" dirty="0" smtClean="0">
                <a:latin typeface="Helvetica"/>
                <a:cs typeface="Helvetica"/>
              </a:rPr>
              <a:t>・</a:t>
            </a:r>
            <a:r>
              <a:rPr lang="en-US" altLang="ja-JP" sz="2800" dirty="0" smtClean="0">
                <a:latin typeface="Helvetica"/>
                <a:cs typeface="Helvetica"/>
              </a:rPr>
              <a:t>p</a:t>
            </a:r>
            <a:r>
              <a:rPr lang="en-US" altLang="ja-JP" sz="2800" baseline="30000" dirty="0" smtClean="0">
                <a:latin typeface="Helvetica"/>
                <a:cs typeface="Helvetica"/>
              </a:rPr>
              <a:t>k-1</a:t>
            </a:r>
            <a:r>
              <a:rPr lang="ja-JP" altLang="en-US" sz="2800" dirty="0" smtClean="0">
                <a:latin typeface="Helvetica"/>
                <a:cs typeface="Helvetica"/>
              </a:rPr>
              <a:t>・</a:t>
            </a:r>
            <a:r>
              <a:rPr lang="en-US" altLang="ja-JP" sz="2800" dirty="0" smtClean="0">
                <a:latin typeface="Helvetica"/>
                <a:cs typeface="Helvetica"/>
              </a:rPr>
              <a:t>(1-p)</a:t>
            </a:r>
            <a:r>
              <a:rPr lang="en-US" altLang="ja-JP" sz="2800" baseline="30000" dirty="0" smtClean="0">
                <a:latin typeface="Helvetica"/>
                <a:cs typeface="Helvetica"/>
              </a:rPr>
              <a:t>n-k</a:t>
            </a:r>
            <a:r>
              <a:rPr lang="en-US" altLang="ja-JP" sz="2800" dirty="0" smtClean="0">
                <a:latin typeface="Helvetica"/>
                <a:cs typeface="Helvetica"/>
              </a:rPr>
              <a:t>}=</a:t>
            </a:r>
            <a:r>
              <a:rPr lang="en-US" altLang="ja-JP" sz="2800" dirty="0" err="1" smtClean="0">
                <a:solidFill>
                  <a:srgbClr val="FF0000"/>
                </a:solidFill>
                <a:latin typeface="Helvetica"/>
                <a:cs typeface="Helvetica"/>
              </a:rPr>
              <a:t>np</a:t>
            </a:r>
            <a:endParaRPr lang="en-US" altLang="ja-JP" sz="2800" dirty="0" smtClean="0">
              <a:solidFill>
                <a:srgbClr val="FF0000"/>
              </a:solidFill>
              <a:latin typeface="Helvetica"/>
              <a:cs typeface="Helvetica"/>
            </a:endParaRPr>
          </a:p>
          <a:p>
            <a:pPr algn="ctr"/>
            <a:endParaRPr lang="en-US" altLang="ja-JP" sz="3200" dirty="0" smtClean="0">
              <a:latin typeface="Helvetica"/>
              <a:cs typeface="Helvetica"/>
            </a:endParaRPr>
          </a:p>
          <a:p>
            <a:pPr algn="ctr"/>
            <a:r>
              <a:rPr lang="en-US" altLang="ja-JP" sz="2800" dirty="0" smtClean="0">
                <a:solidFill>
                  <a:srgbClr val="FF0000"/>
                </a:solidFill>
                <a:latin typeface="Helvetica"/>
                <a:cs typeface="Helvetica"/>
              </a:rPr>
              <a:t>E[k</a:t>
            </a:r>
            <a:r>
              <a:rPr lang="en-US" altLang="ja-JP" sz="2800" baseline="30000" dirty="0" smtClean="0">
                <a:solidFill>
                  <a:srgbClr val="FF0000"/>
                </a:solidFill>
                <a:latin typeface="Helvetica"/>
                <a:cs typeface="Helvetica"/>
              </a:rPr>
              <a:t>2</a:t>
            </a:r>
            <a:r>
              <a:rPr lang="en-US" altLang="ja-JP" sz="2800" dirty="0" smtClean="0">
                <a:solidFill>
                  <a:srgbClr val="FF0000"/>
                </a:solidFill>
                <a:latin typeface="Helvetica"/>
                <a:cs typeface="Helvetica"/>
              </a:rPr>
              <a:t>]</a:t>
            </a:r>
            <a:r>
              <a:rPr lang="en-US" altLang="ja-JP" sz="2800" dirty="0" smtClean="0">
                <a:latin typeface="Helvetica"/>
                <a:cs typeface="Helvetica"/>
              </a:rPr>
              <a:t>=k</a:t>
            </a:r>
            <a:r>
              <a:rPr lang="en-US" altLang="ja-JP" sz="2800" baseline="30000" dirty="0" smtClean="0">
                <a:latin typeface="Helvetica"/>
                <a:cs typeface="Helvetica"/>
              </a:rPr>
              <a:t>2</a:t>
            </a:r>
            <a:r>
              <a:rPr lang="en-US" altLang="ja-JP" sz="2800" baseline="-25000" dirty="0" smtClean="0">
                <a:latin typeface="Helvetica"/>
                <a:cs typeface="Helvetica"/>
              </a:rPr>
              <a:t>n</a:t>
            </a:r>
            <a:r>
              <a:rPr lang="en-US" altLang="ja-JP" sz="2800" dirty="0" smtClean="0">
                <a:latin typeface="Helvetica"/>
                <a:cs typeface="Helvetica"/>
              </a:rPr>
              <a:t>Σ</a:t>
            </a:r>
            <a:r>
              <a:rPr lang="en-US" altLang="ja-JP" sz="2800" baseline="-25000" dirty="0" smtClean="0">
                <a:latin typeface="Helvetica"/>
                <a:cs typeface="Helvetica"/>
              </a:rPr>
              <a:t>k=0</a:t>
            </a:r>
            <a:r>
              <a:rPr lang="en-US" altLang="ja-JP" sz="2800" dirty="0" smtClean="0">
                <a:latin typeface="Helvetica"/>
                <a:cs typeface="Helvetica"/>
              </a:rPr>
              <a:t>{k</a:t>
            </a:r>
            <a:r>
              <a:rPr lang="ja-JP" altLang="en-US" sz="2800" dirty="0" smtClean="0">
                <a:latin typeface="Helvetica"/>
                <a:cs typeface="Helvetica"/>
              </a:rPr>
              <a:t>・</a:t>
            </a:r>
            <a:r>
              <a:rPr lang="en-US" altLang="ja-JP" sz="2800" dirty="0" smtClean="0">
                <a:latin typeface="Helvetica"/>
                <a:cs typeface="Helvetica"/>
              </a:rPr>
              <a:t>P</a:t>
            </a:r>
            <a:r>
              <a:rPr lang="en-US" altLang="ja-JP" sz="2800" baseline="-25000" dirty="0" smtClean="0">
                <a:latin typeface="Helvetica"/>
                <a:cs typeface="Helvetica"/>
              </a:rPr>
              <a:t>RW</a:t>
            </a:r>
            <a:r>
              <a:rPr lang="en-US" altLang="ja-JP" sz="2800" dirty="0" smtClean="0">
                <a:latin typeface="Helvetica"/>
                <a:cs typeface="Helvetica"/>
              </a:rPr>
              <a:t>(k)}</a:t>
            </a:r>
          </a:p>
          <a:p>
            <a:pPr algn="ctr"/>
            <a:r>
              <a:rPr lang="en-US" altLang="ja-JP" sz="2800" dirty="0" smtClean="0">
                <a:latin typeface="Helvetica"/>
                <a:cs typeface="Helvetica"/>
              </a:rPr>
              <a:t>=n(n-1)</a:t>
            </a:r>
            <a:r>
              <a:rPr lang="en-US" altLang="ja-JP" sz="2800" baseline="-25000" dirty="0" err="1" smtClean="0">
                <a:latin typeface="Helvetica"/>
                <a:cs typeface="Helvetica"/>
              </a:rPr>
              <a:t>n</a:t>
            </a:r>
            <a:r>
              <a:rPr lang="en-US" altLang="ja-JP" sz="2800" dirty="0" err="1" smtClean="0">
                <a:latin typeface="Helvetica"/>
                <a:cs typeface="Helvetica"/>
              </a:rPr>
              <a:t>Σ</a:t>
            </a:r>
            <a:r>
              <a:rPr lang="en-US" altLang="ja-JP" sz="2800" baseline="-25000" dirty="0" err="1" smtClean="0">
                <a:latin typeface="Helvetica"/>
                <a:cs typeface="Helvetica"/>
              </a:rPr>
              <a:t>k</a:t>
            </a:r>
            <a:r>
              <a:rPr lang="en-US" altLang="ja-JP" sz="2800" baseline="-25000" dirty="0" smtClean="0">
                <a:latin typeface="Helvetica"/>
                <a:cs typeface="Helvetica"/>
              </a:rPr>
              <a:t>=2</a:t>
            </a:r>
            <a:r>
              <a:rPr lang="en-US" altLang="ja-JP" sz="2800" dirty="0" smtClean="0">
                <a:latin typeface="Helvetica"/>
                <a:cs typeface="Helvetica"/>
              </a:rPr>
              <a:t>k(k-1)</a:t>
            </a:r>
            <a:r>
              <a:rPr lang="en-US" altLang="ja-JP" sz="2800" baseline="-25000" dirty="0" smtClean="0">
                <a:latin typeface="Helvetica"/>
                <a:cs typeface="Helvetica"/>
              </a:rPr>
              <a:t> n-2</a:t>
            </a:r>
            <a:r>
              <a:rPr lang="en-US" altLang="ja-JP" sz="2800" dirty="0" smtClean="0">
                <a:latin typeface="Helvetica"/>
                <a:cs typeface="Helvetica"/>
              </a:rPr>
              <a:t>C</a:t>
            </a:r>
            <a:r>
              <a:rPr lang="en-US" altLang="ja-JP" sz="2800" baseline="-25000" dirty="0" smtClean="0">
                <a:latin typeface="Helvetica"/>
                <a:cs typeface="Helvetica"/>
              </a:rPr>
              <a:t>k-2</a:t>
            </a:r>
            <a:r>
              <a:rPr lang="ja-JP" altLang="en-US" sz="2800" dirty="0" smtClean="0">
                <a:latin typeface="Helvetica"/>
                <a:cs typeface="Helvetica"/>
              </a:rPr>
              <a:t>・</a:t>
            </a:r>
            <a:r>
              <a:rPr lang="en-US" altLang="ja-JP" sz="2800" dirty="0" smtClean="0">
                <a:latin typeface="Helvetica"/>
                <a:cs typeface="Helvetica"/>
              </a:rPr>
              <a:t>p</a:t>
            </a:r>
            <a:r>
              <a:rPr lang="en-US" altLang="ja-JP" sz="2800" baseline="30000" dirty="0" smtClean="0">
                <a:latin typeface="Helvetica"/>
                <a:cs typeface="Helvetica"/>
              </a:rPr>
              <a:t>k-2</a:t>
            </a:r>
            <a:r>
              <a:rPr lang="ja-JP" altLang="en-US" sz="2800" dirty="0" smtClean="0">
                <a:latin typeface="Helvetica"/>
                <a:cs typeface="Helvetica"/>
              </a:rPr>
              <a:t>・</a:t>
            </a:r>
            <a:r>
              <a:rPr lang="en-US" altLang="ja-JP" sz="2800" dirty="0" smtClean="0">
                <a:latin typeface="Helvetica"/>
                <a:cs typeface="Helvetica"/>
              </a:rPr>
              <a:t>(1-p)</a:t>
            </a:r>
            <a:r>
              <a:rPr lang="en-US" altLang="ja-JP" sz="2800" baseline="30000" dirty="0" smtClean="0">
                <a:latin typeface="Helvetica"/>
                <a:cs typeface="Helvetica"/>
              </a:rPr>
              <a:t>n-k</a:t>
            </a:r>
            <a:r>
              <a:rPr lang="en-US" altLang="ja-JP" sz="2800" dirty="0" smtClean="0">
                <a:latin typeface="Helvetica"/>
                <a:cs typeface="Helvetica"/>
              </a:rPr>
              <a:t>=</a:t>
            </a:r>
            <a:r>
              <a:rPr lang="en-US" altLang="ja-JP" sz="2800" dirty="0" smtClean="0">
                <a:solidFill>
                  <a:srgbClr val="FF0000"/>
                </a:solidFill>
                <a:latin typeface="Helvetica"/>
                <a:cs typeface="Helvetica"/>
              </a:rPr>
              <a:t>n(n-1)p</a:t>
            </a:r>
            <a:r>
              <a:rPr lang="en-US" altLang="ja-JP" sz="2800" baseline="30000" dirty="0" smtClean="0">
                <a:solidFill>
                  <a:srgbClr val="FF0000"/>
                </a:solidFill>
                <a:latin typeface="Helvetica"/>
                <a:cs typeface="Helvetica"/>
              </a:rPr>
              <a:t>2</a:t>
            </a:r>
            <a:r>
              <a:rPr lang="en-US" altLang="ja-JP" sz="2800" dirty="0" smtClean="0">
                <a:solidFill>
                  <a:srgbClr val="FF0000"/>
                </a:solidFill>
                <a:latin typeface="Helvetica"/>
                <a:cs typeface="Helvetica"/>
              </a:rPr>
              <a:t>+np</a:t>
            </a:r>
          </a:p>
        </p:txBody>
      </p:sp>
    </p:spTree>
    <p:extLst>
      <p:ext uri="{BB962C8B-B14F-4D97-AF65-F5344CB8AC3E}">
        <p14:creationId xmlns:p14="http://schemas.microsoft.com/office/powerpoint/2010/main" val="1939388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/>
          <p:cNvSpPr txBox="1"/>
          <p:nvPr/>
        </p:nvSpPr>
        <p:spPr>
          <a:xfrm>
            <a:off x="1" y="1131587"/>
            <a:ext cx="9143999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800" dirty="0" smtClean="0">
                <a:latin typeface="Helvetica"/>
                <a:cs typeface="Helvetica"/>
              </a:rPr>
              <a:t>Thus,</a:t>
            </a:r>
            <a:r>
              <a:rPr lang="ja-JP" altLang="en-US" sz="2800" dirty="0" smtClean="0">
                <a:latin typeface="Helvetica"/>
                <a:cs typeface="Helvetica"/>
              </a:rPr>
              <a:t> </a:t>
            </a:r>
            <a:r>
              <a:rPr lang="ja-JP" altLang="ja-JP" sz="2800" dirty="0" smtClean="0">
                <a:latin typeface="Helvetica"/>
                <a:cs typeface="Helvetica"/>
              </a:rPr>
              <a:t>t</a:t>
            </a:r>
            <a:r>
              <a:rPr lang="en-US" altLang="ja-JP" sz="2800" dirty="0" smtClean="0">
                <a:latin typeface="Helvetica"/>
                <a:cs typeface="Helvetica"/>
              </a:rPr>
              <a:t>he </a:t>
            </a:r>
            <a:r>
              <a:rPr lang="en-US" altLang="ja-JP" sz="2800" dirty="0" smtClean="0">
                <a:latin typeface="Helvetica"/>
                <a:cs typeface="Helvetica"/>
              </a:rPr>
              <a:t>expected position after n steps walk</a:t>
            </a:r>
          </a:p>
          <a:p>
            <a:r>
              <a:rPr lang="en-US" altLang="ja-JP" sz="2800" dirty="0" smtClean="0">
                <a:solidFill>
                  <a:srgbClr val="FF0000"/>
                </a:solidFill>
                <a:latin typeface="Helvetica"/>
                <a:cs typeface="Helvetica"/>
              </a:rPr>
              <a:t>&lt;x&gt;</a:t>
            </a:r>
            <a:r>
              <a:rPr lang="en-US" altLang="ja-JP" sz="2800" dirty="0" smtClean="0">
                <a:latin typeface="Helvetica"/>
                <a:cs typeface="Helvetica"/>
              </a:rPr>
              <a:t>=</a:t>
            </a:r>
            <a:r>
              <a:rPr lang="en-US" altLang="ja-JP" sz="2800" dirty="0" smtClean="0">
                <a:latin typeface="Helvetica"/>
                <a:cs typeface="Helvetica"/>
              </a:rPr>
              <a:t>E</a:t>
            </a:r>
            <a:r>
              <a:rPr lang="en-US" altLang="ja-JP" sz="2800" dirty="0" smtClean="0">
                <a:latin typeface="Helvetica"/>
                <a:cs typeface="Helvetica"/>
              </a:rPr>
              <a:t>[x]</a:t>
            </a:r>
          </a:p>
          <a:p>
            <a:pPr algn="ctr"/>
            <a:r>
              <a:rPr lang="en-US" altLang="ja-JP" sz="2800" dirty="0" smtClean="0">
                <a:latin typeface="Helvetica"/>
                <a:cs typeface="Helvetica"/>
              </a:rPr>
              <a:t>= E[k-(n-k)]= E[</a:t>
            </a:r>
            <a:r>
              <a:rPr lang="en-US" altLang="ja-JP" sz="2800" u="sng" dirty="0" smtClean="0">
                <a:latin typeface="Helvetica"/>
                <a:cs typeface="Helvetica"/>
              </a:rPr>
              <a:t>2k-n</a:t>
            </a:r>
            <a:r>
              <a:rPr lang="en-US" altLang="ja-JP" sz="2800" dirty="0" smtClean="0">
                <a:latin typeface="Helvetica"/>
                <a:cs typeface="Helvetica"/>
              </a:rPr>
              <a:t>]= 2E[k]-n= 2np-n</a:t>
            </a:r>
          </a:p>
          <a:p>
            <a:r>
              <a:rPr lang="en-US" altLang="ja-JP" sz="2800" dirty="0" smtClean="0">
                <a:latin typeface="Helvetica"/>
                <a:cs typeface="Helvetica"/>
              </a:rPr>
              <a:t>=</a:t>
            </a:r>
            <a:r>
              <a:rPr lang="en-US" altLang="ja-JP" sz="2800" dirty="0" smtClean="0">
                <a:solidFill>
                  <a:srgbClr val="FF0000"/>
                </a:solidFill>
                <a:latin typeface="Helvetica"/>
                <a:cs typeface="Helvetica"/>
              </a:rPr>
              <a:t>n(2p-1)</a:t>
            </a:r>
          </a:p>
          <a:p>
            <a:endParaRPr lang="en-US" altLang="ja-JP" sz="3200" dirty="0" smtClean="0">
              <a:solidFill>
                <a:srgbClr val="FF0000"/>
              </a:solidFill>
              <a:latin typeface="Helvetica"/>
              <a:cs typeface="Helvetica"/>
            </a:endParaRPr>
          </a:p>
          <a:p>
            <a:r>
              <a:rPr lang="en-US" altLang="ja-JP" sz="2800" dirty="0" smtClean="0">
                <a:latin typeface="Helvetica"/>
                <a:cs typeface="Helvetica"/>
              </a:rPr>
              <a:t>The expected value of position^2 </a:t>
            </a:r>
          </a:p>
          <a:p>
            <a:r>
              <a:rPr lang="en-US" altLang="ja-JP" sz="2800" dirty="0" smtClean="0">
                <a:solidFill>
                  <a:srgbClr val="FF0000"/>
                </a:solidFill>
                <a:latin typeface="Helvetica"/>
                <a:cs typeface="Helvetica"/>
              </a:rPr>
              <a:t>&lt;x</a:t>
            </a:r>
            <a:r>
              <a:rPr lang="en-US" altLang="ja-JP" sz="2800" baseline="30000" dirty="0" smtClean="0">
                <a:solidFill>
                  <a:srgbClr val="FF0000"/>
                </a:solidFill>
                <a:latin typeface="Helvetica"/>
                <a:cs typeface="Helvetica"/>
              </a:rPr>
              <a:t>2</a:t>
            </a:r>
            <a:r>
              <a:rPr lang="en-US" altLang="ja-JP" sz="2800" dirty="0" smtClean="0">
                <a:solidFill>
                  <a:srgbClr val="FF0000"/>
                </a:solidFill>
                <a:latin typeface="Helvetica"/>
                <a:cs typeface="Helvetica"/>
              </a:rPr>
              <a:t>&gt;</a:t>
            </a:r>
            <a:r>
              <a:rPr lang="en-US" altLang="ja-JP" sz="2800" dirty="0" smtClean="0">
                <a:latin typeface="Helvetica"/>
                <a:cs typeface="Helvetica"/>
              </a:rPr>
              <a:t>=</a:t>
            </a:r>
            <a:r>
              <a:rPr lang="en-US" altLang="ja-JP" sz="2800" dirty="0" smtClean="0">
                <a:latin typeface="Helvetica"/>
                <a:cs typeface="Helvetica"/>
              </a:rPr>
              <a:t>E</a:t>
            </a:r>
            <a:r>
              <a:rPr lang="en-US" altLang="ja-JP" sz="2800" dirty="0" smtClean="0">
                <a:latin typeface="Helvetica"/>
                <a:cs typeface="Helvetica"/>
              </a:rPr>
              <a:t>[x</a:t>
            </a:r>
            <a:r>
              <a:rPr lang="en-US" altLang="ja-JP" sz="2800" baseline="30000" dirty="0" smtClean="0">
                <a:latin typeface="Helvetica"/>
                <a:cs typeface="Helvetica"/>
              </a:rPr>
              <a:t>2</a:t>
            </a:r>
            <a:r>
              <a:rPr lang="en-US" altLang="ja-JP" sz="2800" dirty="0" smtClean="0">
                <a:latin typeface="Helvetica"/>
                <a:cs typeface="Helvetica"/>
              </a:rPr>
              <a:t>]</a:t>
            </a:r>
          </a:p>
          <a:p>
            <a:r>
              <a:rPr lang="en-US" altLang="ja-JP" sz="2800" dirty="0" smtClean="0">
                <a:latin typeface="Helvetica"/>
                <a:cs typeface="Helvetica"/>
              </a:rPr>
              <a:t>=  E[(</a:t>
            </a:r>
            <a:r>
              <a:rPr lang="en-US" altLang="ja-JP" sz="2800" u="sng" dirty="0" smtClean="0">
                <a:latin typeface="Helvetica"/>
                <a:cs typeface="Helvetica"/>
              </a:rPr>
              <a:t>2k-n</a:t>
            </a:r>
            <a:r>
              <a:rPr lang="en-US" altLang="ja-JP" sz="2800" dirty="0" smtClean="0">
                <a:latin typeface="Helvetica"/>
                <a:cs typeface="Helvetica"/>
              </a:rPr>
              <a:t>)</a:t>
            </a:r>
            <a:r>
              <a:rPr lang="en-US" altLang="ja-JP" sz="2800" baseline="30000" dirty="0" smtClean="0">
                <a:latin typeface="Helvetica"/>
                <a:cs typeface="Helvetica"/>
              </a:rPr>
              <a:t>2</a:t>
            </a:r>
            <a:r>
              <a:rPr lang="en-US" altLang="ja-JP" sz="2800" dirty="0" smtClean="0">
                <a:latin typeface="Helvetica"/>
                <a:cs typeface="Helvetica"/>
              </a:rPr>
              <a:t>]= 4(E[k</a:t>
            </a:r>
            <a:r>
              <a:rPr lang="en-US" altLang="ja-JP" sz="2800" baseline="30000" dirty="0" smtClean="0">
                <a:latin typeface="Helvetica"/>
                <a:cs typeface="Helvetica"/>
              </a:rPr>
              <a:t>2</a:t>
            </a:r>
            <a:r>
              <a:rPr lang="en-US" altLang="ja-JP" sz="2800" dirty="0" smtClean="0">
                <a:latin typeface="Helvetica"/>
                <a:cs typeface="Helvetica"/>
              </a:rPr>
              <a:t>])-4E[k]n+n</a:t>
            </a:r>
            <a:r>
              <a:rPr lang="en-US" altLang="ja-JP" sz="2800" baseline="30000" dirty="0" smtClean="0">
                <a:latin typeface="Helvetica"/>
                <a:cs typeface="Helvetica"/>
              </a:rPr>
              <a:t>2 </a:t>
            </a:r>
            <a:r>
              <a:rPr lang="en-US" altLang="ja-JP" sz="2800" dirty="0" smtClean="0">
                <a:latin typeface="Helvetica"/>
                <a:cs typeface="Helvetica"/>
              </a:rPr>
              <a:t>= </a:t>
            </a:r>
          </a:p>
          <a:p>
            <a:r>
              <a:rPr lang="en-US" altLang="ja-JP" sz="2800" dirty="0" smtClean="0">
                <a:latin typeface="Helvetica"/>
                <a:cs typeface="Helvetica"/>
              </a:rPr>
              <a:t>4n</a:t>
            </a:r>
            <a:r>
              <a:rPr lang="en-US" altLang="ja-JP" sz="2800" baseline="30000" dirty="0" smtClean="0">
                <a:latin typeface="Helvetica"/>
                <a:cs typeface="Helvetica"/>
              </a:rPr>
              <a:t>2</a:t>
            </a:r>
            <a:r>
              <a:rPr lang="en-US" altLang="ja-JP" sz="2800" dirty="0" smtClean="0">
                <a:latin typeface="Helvetica"/>
                <a:cs typeface="Helvetica"/>
              </a:rPr>
              <a:t>p</a:t>
            </a:r>
            <a:r>
              <a:rPr lang="en-US" altLang="ja-JP" sz="2800" baseline="30000" dirty="0" smtClean="0">
                <a:latin typeface="Helvetica"/>
                <a:cs typeface="Helvetica"/>
              </a:rPr>
              <a:t>2</a:t>
            </a:r>
            <a:r>
              <a:rPr lang="en-US" altLang="ja-JP" sz="2800" dirty="0" smtClean="0">
                <a:latin typeface="Helvetica"/>
                <a:cs typeface="Helvetica"/>
              </a:rPr>
              <a:t>+4np(1-p)-4n</a:t>
            </a:r>
            <a:r>
              <a:rPr lang="en-US" altLang="ja-JP" sz="2800" baseline="30000" dirty="0" smtClean="0">
                <a:latin typeface="Helvetica"/>
                <a:cs typeface="Helvetica"/>
              </a:rPr>
              <a:t>2</a:t>
            </a:r>
            <a:r>
              <a:rPr lang="en-US" altLang="ja-JP" sz="2800" dirty="0" smtClean="0">
                <a:latin typeface="Helvetica"/>
                <a:cs typeface="Helvetica"/>
              </a:rPr>
              <a:t>p+n</a:t>
            </a:r>
            <a:r>
              <a:rPr lang="en-US" altLang="ja-JP" sz="2800" baseline="30000" dirty="0" smtClean="0">
                <a:latin typeface="Helvetica"/>
                <a:cs typeface="Helvetica"/>
              </a:rPr>
              <a:t>2</a:t>
            </a:r>
            <a:r>
              <a:rPr lang="en-US" altLang="ja-JP" sz="2800" dirty="0" smtClean="0">
                <a:latin typeface="Helvetica"/>
                <a:cs typeface="Helvetica"/>
              </a:rPr>
              <a:t>=</a:t>
            </a:r>
            <a:r>
              <a:rPr lang="en-US" altLang="ja-JP" sz="2800" dirty="0" smtClean="0">
                <a:solidFill>
                  <a:srgbClr val="FF0000"/>
                </a:solidFill>
                <a:latin typeface="Helvetica"/>
                <a:cs typeface="Helvetica"/>
              </a:rPr>
              <a:t>(p-(1-p))</a:t>
            </a:r>
            <a:r>
              <a:rPr lang="en-US" altLang="ja-JP" sz="2800" baseline="30000" dirty="0" smtClean="0">
                <a:solidFill>
                  <a:srgbClr val="FF0000"/>
                </a:solidFill>
                <a:latin typeface="Helvetica"/>
                <a:cs typeface="Helvetica"/>
              </a:rPr>
              <a:t>2</a:t>
            </a:r>
            <a:r>
              <a:rPr lang="en-US" altLang="ja-JP" sz="2800" dirty="0" smtClean="0">
                <a:solidFill>
                  <a:srgbClr val="FF0000"/>
                </a:solidFill>
                <a:latin typeface="Helvetica"/>
                <a:cs typeface="Helvetica"/>
              </a:rPr>
              <a:t>n</a:t>
            </a:r>
            <a:r>
              <a:rPr lang="en-US" altLang="ja-JP" sz="2800" baseline="30000" dirty="0" smtClean="0">
                <a:solidFill>
                  <a:srgbClr val="FF0000"/>
                </a:solidFill>
                <a:latin typeface="Helvetica"/>
                <a:cs typeface="Helvetica"/>
              </a:rPr>
              <a:t>2</a:t>
            </a:r>
            <a:r>
              <a:rPr lang="en-US" altLang="ja-JP" sz="2800" dirty="0" smtClean="0">
                <a:solidFill>
                  <a:srgbClr val="FF0000"/>
                </a:solidFill>
                <a:latin typeface="Helvetica"/>
                <a:cs typeface="Helvetica"/>
              </a:rPr>
              <a:t>+4p(1-p)n</a:t>
            </a:r>
          </a:p>
          <a:p>
            <a:endParaRPr lang="en-US" altLang="ja-JP" sz="3200" dirty="0" smtClean="0">
              <a:solidFill>
                <a:srgbClr val="FF0000"/>
              </a:solidFill>
              <a:latin typeface="Helvetica"/>
              <a:cs typeface="Helvetica"/>
            </a:endParaRPr>
          </a:p>
          <a:p>
            <a:r>
              <a:rPr lang="en-US" altLang="ja-JP" sz="2800" dirty="0" smtClean="0">
                <a:latin typeface="Helvetica"/>
                <a:cs typeface="Helvetica"/>
              </a:rPr>
              <a:t>When  n</a:t>
            </a:r>
            <a:r>
              <a:rPr lang="en-US" altLang="ja-JP" sz="2800" dirty="0" smtClean="0">
                <a:latin typeface="Helvetica"/>
                <a:cs typeface="Helvetica"/>
              </a:rPr>
              <a:t>=</a:t>
            </a:r>
            <a:r>
              <a:rPr lang="en-US" altLang="ja-JP" sz="2800" dirty="0" smtClean="0">
                <a:latin typeface="Helvetica"/>
                <a:cs typeface="Helvetica"/>
              </a:rPr>
              <a:t>8</a:t>
            </a:r>
            <a:r>
              <a:rPr lang="en-US" altLang="ja-JP" sz="2800" dirty="0" smtClean="0">
                <a:latin typeface="Helvetica"/>
                <a:cs typeface="Helvetica"/>
              </a:rPr>
              <a:t>00</a:t>
            </a:r>
            <a:r>
              <a:rPr lang="en-US" altLang="ja-JP" sz="2800" dirty="0" smtClean="0">
                <a:latin typeface="Helvetica"/>
                <a:cs typeface="Helvetica"/>
              </a:rPr>
              <a:t>[steps</a:t>
            </a:r>
            <a:r>
              <a:rPr lang="en-US" altLang="ja-JP" sz="2800" dirty="0" smtClean="0">
                <a:latin typeface="Helvetica"/>
                <a:cs typeface="Helvetica"/>
              </a:rPr>
              <a:t>]</a:t>
            </a:r>
            <a:r>
              <a:rPr lang="ja-JP" altLang="en-US" sz="2800" dirty="0" smtClean="0">
                <a:latin typeface="Helvetica"/>
                <a:cs typeface="Helvetica"/>
              </a:rPr>
              <a:t> </a:t>
            </a:r>
            <a:r>
              <a:rPr lang="en-US" altLang="ja-JP" sz="2800" dirty="0" smtClean="0">
                <a:latin typeface="Helvetica"/>
                <a:cs typeface="Helvetica"/>
              </a:rPr>
              <a:t>&amp;</a:t>
            </a:r>
            <a:r>
              <a:rPr lang="en-US" altLang="ja-JP" sz="2800" dirty="0" smtClean="0">
                <a:latin typeface="Helvetica"/>
                <a:cs typeface="Helvetica"/>
              </a:rPr>
              <a:t> </a:t>
            </a:r>
            <a:r>
              <a:rPr lang="en-US" altLang="ja-JP" sz="2800" dirty="0" smtClean="0">
                <a:latin typeface="Helvetica"/>
                <a:cs typeface="Helvetica"/>
              </a:rPr>
              <a:t>p=2/3,</a:t>
            </a:r>
          </a:p>
          <a:p>
            <a:pPr algn="ctr"/>
            <a:r>
              <a:rPr lang="en-US" altLang="ja-JP" sz="3200" dirty="0" smtClean="0">
                <a:solidFill>
                  <a:srgbClr val="3366FF"/>
                </a:solidFill>
                <a:latin typeface="Helvetica"/>
                <a:cs typeface="Helvetica"/>
              </a:rPr>
              <a:t>E[x]=266.6</a:t>
            </a:r>
            <a:r>
              <a:rPr lang="is-IS" altLang="ja-JP" sz="3200" dirty="0" smtClean="0">
                <a:solidFill>
                  <a:srgbClr val="3366FF"/>
                </a:solidFill>
                <a:latin typeface="Helvetica"/>
                <a:cs typeface="Helvetica"/>
              </a:rPr>
              <a:t>…</a:t>
            </a:r>
            <a:r>
              <a:rPr lang="en-US" altLang="ja-JP" sz="3200" dirty="0" smtClean="0">
                <a:solidFill>
                  <a:srgbClr val="3366FF"/>
                </a:solidFill>
                <a:latin typeface="Helvetica"/>
                <a:cs typeface="Helvetica"/>
              </a:rPr>
              <a:t>, E[x</a:t>
            </a:r>
            <a:r>
              <a:rPr lang="en-US" altLang="ja-JP" sz="3200" baseline="30000" dirty="0" smtClean="0">
                <a:solidFill>
                  <a:srgbClr val="3366FF"/>
                </a:solidFill>
                <a:latin typeface="Helvetica"/>
                <a:cs typeface="Helvetica"/>
              </a:rPr>
              <a:t>2</a:t>
            </a:r>
            <a:r>
              <a:rPr lang="en-US" altLang="ja-JP" sz="3200" dirty="0" smtClean="0">
                <a:solidFill>
                  <a:srgbClr val="3366FF"/>
                </a:solidFill>
                <a:latin typeface="Helvetica"/>
                <a:cs typeface="Helvetica"/>
              </a:rPr>
              <a:t>]=71822.2</a:t>
            </a:r>
            <a:r>
              <a:rPr lang="is-IS" altLang="ja-JP" sz="3200" dirty="0" smtClean="0">
                <a:solidFill>
                  <a:srgbClr val="3366FF"/>
                </a:solidFill>
                <a:latin typeface="Helvetica"/>
                <a:cs typeface="Helvetica"/>
              </a:rPr>
              <a:t>…</a:t>
            </a:r>
            <a:endParaRPr lang="en-US" altLang="ja-JP" sz="3200" dirty="0" smtClean="0">
              <a:solidFill>
                <a:srgbClr val="3366FF"/>
              </a:solidFill>
              <a:latin typeface="Helvetica"/>
              <a:cs typeface="Helvetica"/>
            </a:endParaRPr>
          </a:p>
          <a:p>
            <a:pPr algn="ctr"/>
            <a:endParaRPr lang="en-US" altLang="ja-JP" sz="3200" dirty="0">
              <a:latin typeface="Helvetica"/>
              <a:cs typeface="Helvetica"/>
            </a:endParaRPr>
          </a:p>
        </p:txBody>
      </p:sp>
      <p:sp>
        <p:nvSpPr>
          <p:cNvPr id="6" name="正方形/長方形 5"/>
          <p:cNvSpPr/>
          <p:nvPr/>
        </p:nvSpPr>
        <p:spPr>
          <a:xfrm>
            <a:off x="0" y="0"/>
            <a:ext cx="9144000" cy="12207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0" y="327668"/>
            <a:ext cx="9143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800" b="1" dirty="0" smtClean="0">
                <a:latin typeface="Helvetica"/>
                <a:cs typeface="Helvetica"/>
              </a:rPr>
              <a:t>The</a:t>
            </a:r>
            <a:r>
              <a:rPr kumimoji="1" lang="ja-JP" altLang="en-US" sz="2800" b="1" dirty="0" smtClean="0">
                <a:latin typeface="Helvetica"/>
                <a:cs typeface="Helvetica"/>
              </a:rPr>
              <a:t> </a:t>
            </a:r>
            <a:r>
              <a:rPr kumimoji="1" lang="en-US" altLang="ja-JP" sz="2800" b="1" dirty="0" smtClean="0">
                <a:latin typeface="Helvetica"/>
                <a:cs typeface="Helvetica"/>
              </a:rPr>
              <a:t>expected</a:t>
            </a:r>
            <a:r>
              <a:rPr kumimoji="1" lang="ja-JP" altLang="en-US" sz="2800" b="1" dirty="0" smtClean="0">
                <a:latin typeface="Helvetica"/>
                <a:cs typeface="Helvetica"/>
              </a:rPr>
              <a:t> </a:t>
            </a:r>
            <a:r>
              <a:rPr kumimoji="1" lang="en-US" altLang="ja-JP" sz="2800" b="1" dirty="0" smtClean="0">
                <a:latin typeface="Helvetica"/>
                <a:cs typeface="Helvetica"/>
              </a:rPr>
              <a:t>value</a:t>
            </a:r>
            <a:r>
              <a:rPr kumimoji="1" lang="ja-JP" altLang="en-US" sz="2800" b="1" dirty="0" smtClean="0">
                <a:latin typeface="Helvetica"/>
                <a:cs typeface="Helvetica"/>
              </a:rPr>
              <a:t> </a:t>
            </a:r>
            <a:r>
              <a:rPr kumimoji="1" lang="en-US" altLang="ja-JP" sz="2800" b="1" dirty="0" smtClean="0">
                <a:latin typeface="Helvetica"/>
                <a:cs typeface="Helvetica"/>
              </a:rPr>
              <a:t>&lt;x&gt;,</a:t>
            </a:r>
            <a:r>
              <a:rPr kumimoji="1" lang="ja-JP" altLang="en-US" sz="2800" b="1" dirty="0" smtClean="0">
                <a:latin typeface="Helvetica"/>
                <a:cs typeface="Helvetica"/>
              </a:rPr>
              <a:t> </a:t>
            </a:r>
            <a:r>
              <a:rPr kumimoji="1" lang="en-US" altLang="ja-JP" sz="2800" b="1" dirty="0" smtClean="0">
                <a:latin typeface="Helvetica"/>
                <a:cs typeface="Helvetica"/>
              </a:rPr>
              <a:t>&lt;x</a:t>
            </a:r>
            <a:r>
              <a:rPr kumimoji="1" lang="en-US" altLang="ja-JP" sz="2800" b="1" baseline="30000" dirty="0" smtClean="0">
                <a:latin typeface="Helvetica"/>
                <a:cs typeface="Helvetica"/>
              </a:rPr>
              <a:t>2</a:t>
            </a:r>
            <a:r>
              <a:rPr kumimoji="1" lang="en-US" altLang="ja-JP" sz="2800" b="1" dirty="0" smtClean="0">
                <a:latin typeface="Helvetica"/>
                <a:cs typeface="Helvetica"/>
              </a:rPr>
              <a:t>&gt;</a:t>
            </a:r>
            <a:endParaRPr kumimoji="1" lang="ja-JP" altLang="en-US" sz="2800" b="1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085310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imu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89129" y="646246"/>
            <a:ext cx="9441323" cy="5699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90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516</TotalTime>
  <Words>323</Words>
  <Application>Microsoft Macintosh PowerPoint</Application>
  <PresentationFormat>画面に合わせる (4:3)</PresentationFormat>
  <Paragraphs>26</Paragraphs>
  <Slides>3</Slides>
  <Notes>0</Notes>
  <HiddenSlides>0</HiddenSlides>
  <MMClips>1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4" baseType="lpstr">
      <vt:lpstr>ホワイト</vt:lpstr>
      <vt:lpstr>PowerPoint プレゼンテーション</vt:lpstr>
      <vt:lpstr>PowerPoint プレゼンテーション</vt:lpstr>
      <vt:lpstr>PowerPoint プレゼンテーション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subject/>
  <dc:creator>中前 和恭</dc:creator>
  <cp:keywords/>
  <dc:description/>
  <cp:lastModifiedBy>中前 和恭</cp:lastModifiedBy>
  <cp:revision>44</cp:revision>
  <dcterms:created xsi:type="dcterms:W3CDTF">2016-10-25T19:00:39Z</dcterms:created>
  <dcterms:modified xsi:type="dcterms:W3CDTF">2016-10-26T03:57:15Z</dcterms:modified>
  <cp:category/>
</cp:coreProperties>
</file>

<file path=docProps/thumbnail.jpeg>
</file>